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1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2.xml" ContentType="application/vnd.openxmlformats-officedocument.drawingml.chart+xml"/>
  <Override PartName="/ppt/slides/charts/chart3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slides/charts/chart4.xml" ContentType="application/vnd.openxmlformats-officedocument.drawingml.chart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4d012a091e243c5" /><Relationship Type="http://schemas.openxmlformats.org/officeDocument/2006/relationships/extended-properties" Target="/docProps/app.xml" Id="R8b47143f165f4efc" /><Relationship Type="http://schemas.openxmlformats.org/officeDocument/2006/relationships/officeDocument" Target="/ppt/presentation.xml" Id="R1436547b08af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a981d5e664428"/>
  </p:sldMasterIdLst>
  <p:notesMasterIdLst>
    <p:notesMasterId xmlns:r="http://schemas.openxmlformats.org/officeDocument/2006/relationships" r:id="R9a72642900324a22"/>
  </p:notesMasterIdLst>
  <p:sldIdLst>
    <p:sldId xmlns:r="http://schemas.openxmlformats.org/officeDocument/2006/relationships" id="256" r:id="Rafd3e888c33c43dc"/>
    <p:sldId xmlns:r="http://schemas.openxmlformats.org/officeDocument/2006/relationships" id="257" r:id="Rf6b94c9500104cbd"/>
    <p:sldId xmlns:r="http://schemas.openxmlformats.org/officeDocument/2006/relationships" id="258" r:id="Rd9952b59b87e4c58"/>
    <p:sldId xmlns:r="http://schemas.openxmlformats.org/officeDocument/2006/relationships" id="259" r:id="Rf8862aed9925411c"/>
    <p:sldId xmlns:r="http://schemas.openxmlformats.org/officeDocument/2006/relationships" id="260" r:id="R5b2d54dad7b14ac7"/>
    <p:sldId xmlns:r="http://schemas.openxmlformats.org/officeDocument/2006/relationships" id="261" r:id="R3d03066353c542b1"/>
    <p:sldId xmlns:r="http://schemas.openxmlformats.org/officeDocument/2006/relationships" id="262" r:id="Rcb34d28276cc4291"/>
    <p:sldId xmlns:r="http://schemas.openxmlformats.org/officeDocument/2006/relationships" id="263" r:id="R76c125dab4dd4828"/>
    <p:sldId xmlns:r="http://schemas.openxmlformats.org/officeDocument/2006/relationships" id="264" r:id="R6120889414704032"/>
    <p:sldId xmlns:r="http://schemas.openxmlformats.org/officeDocument/2006/relationships" id="265" r:id="R9ef4d7d73cca4485"/>
    <p:sldId xmlns:r="http://schemas.openxmlformats.org/officeDocument/2006/relationships" id="266" r:id="R5cc2c637659d4205"/>
    <p:sldId xmlns:r="http://schemas.openxmlformats.org/officeDocument/2006/relationships" id="267" r:id="R530e7f0724e241f9"/>
    <p:sldId xmlns:r="http://schemas.openxmlformats.org/officeDocument/2006/relationships" id="268" r:id="Re5e51293d2b3419d"/>
    <p:sldId xmlns:r="http://schemas.openxmlformats.org/officeDocument/2006/relationships" id="269" r:id="Re882316996424feb"/>
    <p:sldId xmlns:r="http://schemas.openxmlformats.org/officeDocument/2006/relationships" id="270" r:id="R004ac6c570454811"/>
    <p:sldId xmlns:r="http://schemas.openxmlformats.org/officeDocument/2006/relationships" id="271" r:id="R1fdf0104a4c546b4"/>
    <p:sldId xmlns:r="http://schemas.openxmlformats.org/officeDocument/2006/relationships" id="272" r:id="R54b2607480c24faa"/>
    <p:sldId xmlns:r="http://schemas.openxmlformats.org/officeDocument/2006/relationships" id="273" r:id="Re5e44edee6384f94"/>
    <p:sldId xmlns:r="http://schemas.openxmlformats.org/officeDocument/2006/relationships" id="274" r:id="R62a984f8dd2e4142"/>
    <p:sldId xmlns:r="http://schemas.openxmlformats.org/officeDocument/2006/relationships" id="275" r:id="Rc98a6747f71749f9"/>
    <p:sldId xmlns:r="http://schemas.openxmlformats.org/officeDocument/2006/relationships" id="276" r:id="R9371266ff9934e29"/>
    <p:sldId xmlns:r="http://schemas.openxmlformats.org/officeDocument/2006/relationships" id="277" r:id="R83ce633d49a34497"/>
    <p:sldId xmlns:r="http://schemas.openxmlformats.org/officeDocument/2006/relationships" id="278" r:id="R3344924951cb41f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b0ad2e5aca84c72" /><Relationship Type="http://schemas.openxmlformats.org/officeDocument/2006/relationships/slideMaster" Target="/ppt/slideMasters/slideMaster1.xml" Id="R538a981d5e664428" /><Relationship Type="http://schemas.openxmlformats.org/officeDocument/2006/relationships/notesMaster" Target="/ppt/notesMasters/notesMaster1.xml" Id="R9a72642900324a22" /><Relationship Type="http://schemas.openxmlformats.org/officeDocument/2006/relationships/presProps" Target="/ppt/presProps.xml" Id="R4398264e254845bc" /><Relationship Type="http://schemas.openxmlformats.org/officeDocument/2006/relationships/tableStyles" Target="/ppt/tableStyles.xml" Id="Re570171303744bdb" /><Relationship Type="http://schemas.openxmlformats.org/officeDocument/2006/relationships/slide" Target="/ppt/slides/slide1.xml" Id="Rafd3e888c33c43dc" /><Relationship Type="http://schemas.openxmlformats.org/officeDocument/2006/relationships/slide" Target="/ppt/slides/slide2.xml" Id="Rf6b94c9500104cbd" /><Relationship Type="http://schemas.openxmlformats.org/officeDocument/2006/relationships/slide" Target="/ppt/slides/slide3.xml" Id="Rd9952b59b87e4c58" /><Relationship Type="http://schemas.openxmlformats.org/officeDocument/2006/relationships/slide" Target="/ppt/slides/slide4.xml" Id="Rf8862aed9925411c" /><Relationship Type="http://schemas.openxmlformats.org/officeDocument/2006/relationships/slide" Target="/ppt/slides/slide5.xml" Id="R5b2d54dad7b14ac7" /><Relationship Type="http://schemas.openxmlformats.org/officeDocument/2006/relationships/slide" Target="/ppt/slides/slide6.xml" Id="R3d03066353c542b1" /><Relationship Type="http://schemas.openxmlformats.org/officeDocument/2006/relationships/slide" Target="/ppt/slides/slide7.xml" Id="Rcb34d28276cc4291" /><Relationship Type="http://schemas.openxmlformats.org/officeDocument/2006/relationships/slide" Target="/ppt/slides/slide8.xml" Id="R76c125dab4dd4828" /><Relationship Type="http://schemas.openxmlformats.org/officeDocument/2006/relationships/slide" Target="/ppt/slides/slide9.xml" Id="R6120889414704032" /><Relationship Type="http://schemas.openxmlformats.org/officeDocument/2006/relationships/slide" Target="/ppt/slides/slide10.xml" Id="R9ef4d7d73cca4485" /><Relationship Type="http://schemas.openxmlformats.org/officeDocument/2006/relationships/slide" Target="/ppt/slides/slide11.xml" Id="R5cc2c637659d4205" /><Relationship Type="http://schemas.openxmlformats.org/officeDocument/2006/relationships/slide" Target="/ppt/slides/slide12.xml" Id="R530e7f0724e241f9" /><Relationship Type="http://schemas.openxmlformats.org/officeDocument/2006/relationships/slide" Target="/ppt/slides/slide13.xml" Id="Re5e51293d2b3419d" /><Relationship Type="http://schemas.openxmlformats.org/officeDocument/2006/relationships/slide" Target="/ppt/slides/slide14.xml" Id="Re882316996424feb" /><Relationship Type="http://schemas.openxmlformats.org/officeDocument/2006/relationships/slide" Target="/ppt/slides/slide15.xml" Id="R004ac6c570454811" /><Relationship Type="http://schemas.openxmlformats.org/officeDocument/2006/relationships/slide" Target="/ppt/slides/slide16.xml" Id="R1fdf0104a4c546b4" /><Relationship Type="http://schemas.openxmlformats.org/officeDocument/2006/relationships/slide" Target="/ppt/slides/slide17.xml" Id="R54b2607480c24faa" /><Relationship Type="http://schemas.openxmlformats.org/officeDocument/2006/relationships/slide" Target="/ppt/slides/slide18.xml" Id="Re5e44edee6384f94" /><Relationship Type="http://schemas.openxmlformats.org/officeDocument/2006/relationships/slide" Target="/ppt/slides/slide19.xml" Id="R62a984f8dd2e4142" /><Relationship Type="http://schemas.openxmlformats.org/officeDocument/2006/relationships/slide" Target="/ppt/slides/slide20.xml" Id="Rc98a6747f71749f9" /><Relationship Type="http://schemas.openxmlformats.org/officeDocument/2006/relationships/slide" Target="/ppt/slides/slide21.xml" Id="R9371266ff9934e29" /><Relationship Type="http://schemas.openxmlformats.org/officeDocument/2006/relationships/slide" Target="/ppt/slides/slide22.xml" Id="R83ce633d49a34497" /><Relationship Type="http://schemas.openxmlformats.org/officeDocument/2006/relationships/slide" Target="/ppt/slides/slide23.xml" Id="R3344924951cb41f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55439d03a3c49e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a9fc5deb9ab4dba" /><Relationship Type="http://schemas.openxmlformats.org/officeDocument/2006/relationships/notesMaster" Target="/ppt/notesMasters/notesMaster1.xml" Id="R951106d111ba48a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1ec9204c03e4c33" /><Relationship Type="http://schemas.openxmlformats.org/officeDocument/2006/relationships/notesMaster" Target="/ppt/notesMasters/notesMaster1.xml" Id="Rc12b16fbfd8744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3d1b8a7f2464261" /><Relationship Type="http://schemas.openxmlformats.org/officeDocument/2006/relationships/notesMaster" Target="/ppt/notesMasters/notesMaster1.xml" Id="R6ba6e2e02e52438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a9fa6624f7742cf" /><Relationship Type="http://schemas.openxmlformats.org/officeDocument/2006/relationships/notesMaster" Target="/ppt/notesMasters/notesMaster1.xml" Id="R0b99e75a3029463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17f7c7a326040f2" /><Relationship Type="http://schemas.openxmlformats.org/officeDocument/2006/relationships/notesMaster" Target="/ppt/notesMasters/notesMaster1.xml" Id="R0318d26faf844bb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8511c6d20a74e9f" /><Relationship Type="http://schemas.openxmlformats.org/officeDocument/2006/relationships/notesMaster" Target="/ppt/notesMasters/notesMaster1.xml" Id="R63e2b8b8255c442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db77a2ad9524708" /><Relationship Type="http://schemas.openxmlformats.org/officeDocument/2006/relationships/notesMaster" Target="/ppt/notesMasters/notesMaster1.xml" Id="R7a89cd462b71410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62fbff59edd4b5c" /><Relationship Type="http://schemas.openxmlformats.org/officeDocument/2006/relationships/notesMaster" Target="/ppt/notesMasters/notesMaster1.xml" Id="Rb51bddf17edd4f4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74283c1f16a4dd8" /><Relationship Type="http://schemas.openxmlformats.org/officeDocument/2006/relationships/notesMaster" Target="/ppt/notesMasters/notesMaster1.xml" Id="R4f1190d19924481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61c1e3068f34192" /><Relationship Type="http://schemas.openxmlformats.org/officeDocument/2006/relationships/notesMaster" Target="/ppt/notesMasters/notesMaster1.xml" Id="R40dd270df6f14ee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f362dca503344bb" /><Relationship Type="http://schemas.openxmlformats.org/officeDocument/2006/relationships/notesMaster" Target="/ppt/notesMasters/notesMaster1.xml" Id="R0fcb4809237c45f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422336b13d2474d" /><Relationship Type="http://schemas.openxmlformats.org/officeDocument/2006/relationships/notesMaster" Target="/ppt/notesMasters/notesMaster1.xml" Id="Rc447c0fb3d04423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63589251f5a4a3d" /><Relationship Type="http://schemas.openxmlformats.org/officeDocument/2006/relationships/notesMaster" Target="/ppt/notesMasters/notesMaster1.xml" Id="R56aa12be4c2946c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20e06a5ee4f4b9c" /><Relationship Type="http://schemas.openxmlformats.org/officeDocument/2006/relationships/notesMaster" Target="/ppt/notesMasters/notesMaster1.xml" Id="Rdeee334bfbe74ca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f4cd7c00e7848ce" /><Relationship Type="http://schemas.openxmlformats.org/officeDocument/2006/relationships/notesMaster" Target="/ppt/notesMasters/notesMaster1.xml" Id="Rd736ee835dad4f3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d6dd010a4e54ed2" /><Relationship Type="http://schemas.openxmlformats.org/officeDocument/2006/relationships/notesMaster" Target="/ppt/notesMasters/notesMaster1.xml" Id="Rd9f840d87949430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05d8afa24b146a1" /><Relationship Type="http://schemas.openxmlformats.org/officeDocument/2006/relationships/notesMaster" Target="/ppt/notesMasters/notesMaster1.xml" Id="Rec210e8630ad4ba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d90369849c0439e" /><Relationship Type="http://schemas.openxmlformats.org/officeDocument/2006/relationships/notesMaster" Target="/ppt/notesMasters/notesMaster1.xml" Id="Rabc0bdb5e761484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c87a17dd86a4152" /><Relationship Type="http://schemas.openxmlformats.org/officeDocument/2006/relationships/notesMaster" Target="/ppt/notesMasters/notesMaster1.xml" Id="R987f585d857643f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bc60b95dd9c4227" /><Relationship Type="http://schemas.openxmlformats.org/officeDocument/2006/relationships/notesMaster" Target="/ppt/notesMasters/notesMaster1.xml" Id="R8e16014966d743b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0b9f3e0c09148e7" /><Relationship Type="http://schemas.openxmlformats.org/officeDocument/2006/relationships/notesMaster" Target="/ppt/notesMasters/notesMaster1.xml" Id="R6d461f77259a488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43985ef3164ac4" /><Relationship Type="http://schemas.openxmlformats.org/officeDocument/2006/relationships/notesMaster" Target="/ppt/notesMasters/notesMaster1.xml" Id="R0f4b6c1c030f457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e438432bee543bc" /><Relationship Type="http://schemas.openxmlformats.org/officeDocument/2006/relationships/notesMaster" Target="/ppt/notesMasters/notesMaster1.xml" Id="R00f5ebb47eff4c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Мы представляем концепцию промышленной кооперации: белорусские технологии и инженерная поддержка, эфиопская производственная площадка и сырьевая база, капитал инвестиционного партнёра. Цель рассмотрения в инвестиционном комитете РБ — определить состав технологического партнёрства и условия подготовки проекта к переговорам с инвесторами . Размещение в СЭЗ согласовано, по информации инициатора; условия участка и каждого производства закрепляются документально.</a:t>
            </a:r>
          </a:p>
          <a:p xmlns:a="http://schemas.openxmlformats.org/drawingml/2006/main">
            <a:r>
              <a:t>Иллюстрация полей создана ИИ, не является фотографией участка или активов LB. Дизайн: присланные референсы 1, 4, 5, 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 EIC: https://investethiopia.gov.et/publications/ ; SFDA: https://www.sfda.gov.sa/en/node/3308 ; TVET: https://www.worldbank.org/en/news/feature/2025/09/10/expanding-access-to-skills-supporting-young-women-through-ethiopias-tvet-reforms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запрос инициатора от 12.09.2026. $150–180/т — неподтверждённый ориентир логистики, не готовая сквозная ставка. Проверить фрахт, перевозки, flexi-танк, страхование, порт, оформление, простои и налоги. Нагрузка 20–24 т зависит от контейнера и перевозчика. Доля 18% не включена: нет периода и источника. Проверить местные требования к обогащению, маркировке и пищевому качеству. Розлив не делает техническое или неподготовленное сырое масло пригодным в пищу.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технологии: https://www.alfalaval.com/en-US/industries/food-dairy-beverage/food-processing/fat-and-oil-processing/seed-oil-processing/ . Режим депарафинизации подсолнечного масла выбирается по воскам и холодостойкости. Резервуары и линия розлива первого этапа используются повторно после инженерной проверки.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 Выход сырого масла 32%, шрота 62%. Импорт сырого масла сохраняется: 560 т в 2031 году, далее 680 т/год. CAPEX экстракции не включает расширение рафинации и розлива. Нужны проект безопасности растворителя и испытания сырья.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предложений.1. Права на площадку и согласованный бюджет</a:t>
            </a:r>
          </a:p>
          <a:p xmlns:a="http://schemas.openxmlformats.org/drawingml/2006/main">
            <a:r>
              <a:t>2. Сметы и договоры на общие работы</a:t>
            </a:r>
          </a:p>
          <a:p xmlns:a="http://schemas.openxmlformats.org/drawingml/2006/main">
            <a:r>
              <a:t>3. Контракты поставщиков, готовность помещений</a:t>
            </a:r>
          </a:p>
          <a:p xmlns:a="http://schemas.openxmlformats.org/drawingml/2006/main">
            <a:r>
              <a:t>4. Сырьевые договоры, ветеринарный и санитарный контроль</a:t>
            </a:r>
          </a:p>
          <a:p xmlns:a="http://schemas.openxmlformats.org/drawingml/2006/main">
            <a:r>
              <a:t>5. Пищевые спецификации и приёмка линии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Ценность проекта заключается в согласованной работе отдельных производств: сырьевые договоры, технологические стандарты, контроль качества и единая коммерческая политика. Начальный агросектор строится на действующих контрактных хозяйствах. Собственные новые плантации и животноводческие комплексы — возможные проекты дальнейшего развития. Выход в другие страны определяется экономикой логистики, спросом и разрешениями, а не только размером населения континента.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предложений.6. План партии, покупатели и бюджет оборотного цикла</a:t>
            </a:r>
          </a:p>
          <a:p xmlns:a="http://schemas.openxmlformats.org/drawingml/2006/main">
            <a:r>
              <a:t>7. Отчёт по запасам, продажам и дебиторской задолженности</a:t>
            </a:r>
          </a:p>
          <a:p xmlns:a="http://schemas.openxmlformats.org/drawingml/2006/main">
            <a:r>
              <a:t>8. Подтверждение потребности и платёжного календаря</a:t>
            </a:r>
          </a:p>
          <a:p xmlns:a="http://schemas.openxmlformats.org/drawingml/2006/main">
            <a:r>
              <a:t>9. Отдельное решение инвестора по обоснованной заявке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>Источник: LB AGRO Financial Model RU, новая конфигурация масляного направления. Постоянные USD 2026. Прогноз 2027–2036. Допущения: ставка 18%, налог 30%, без долга, грантов, терминальной стоимости и возврата оборотного капитала. Доходность проекта отличается от доходности доли инвестора. Сметы требуют коммерческих предложений.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Для инвестора важен переход от общего рыночного потенциала к конкретному объёму, цене и покупателю. В проекте это кофе, мясная продукция, растительное масло, жмых и удобрения. AfCFTA создаёт возможности региональной торговли, но тарифные преимущества зависят от происхождения товара, страны и режима поставки [1]. Национальные или континентальные цифры рынка не равны доступной выручке холдинга. Поэтому спорные показатели импорта за 2025 год и населения не используются как доказательство продаж.</a:t>
            </a:r>
          </a:p>
          <a:p xmlns:a="http://schemas.openxmlformats.org/drawingml/2006/main">
            <a:r>
              <a:t>AfCFTA: https://www.wcoomd.org/en/topics/origin/instrument-and-tools/afcfta-rules-of-origin.aspx . SFDA: https://www.sfda.gov.sa/en/node/3308 . Изображение кофе создано ИИ, не является активом холдинга.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Компетенции партнёров из РБ должны быть оформлены конкретными договорами: технология, поставка, лицензия, обучение, пуск и обслуживание. Для кофе и других специализированных линий возможна кооперация с международными изготовителями. Не предполагается, что всё оборудование производится в Беларуси. Белорусские и эфиопские климатические условия различаются, поэтому подбор техники и агрономических решений требует местных испытаний. Наименования производителей обозначают направления подбора, а не подтверждённое участие заводов в холдинге. «Гомсельмаш» выпускает зерно- и кормоуборочную технику [2].</a:t>
            </a:r>
          </a:p>
          <a:p xmlns:a="http://schemas.openxmlformats.org/drawingml/2006/main">
            <a:r>
              <a:t>Потенциальные поставщики, не подтверждённые участники. https://gomselmash.by/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Мы предлагаем инвестировать в производственную систему с сопровождением, а не только в комплект машин. Экономическое преимущество оборудования подтверждается сравнением стоимости владения: закупка, доставка, энергия, обслуживание и простой. Без коммерческих предложений нельзя обещать цену значительно ниже западных аналогов при равном качестве. Обязательства по занятости, обучению, локализации и льготам фиксируются в применимых соглашениях с регулятором и СЭЗ [3]. Соответствие конкретному Performance Agreement должно подтверждаться документами проекта.</a:t>
            </a:r>
          </a:p>
          <a:p xmlns:a="http://schemas.openxmlformats.org/drawingml/2006/main">
            <a:r>
              <a:t>СЭЗ: https://www.ipdc.gov.et/service/parks/13/ ; законодательство: https://investethiopia.gov.et/publications/ . Площадь 50 га относится к проекту, не ко всей СЭЗ.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Девять направлений соответствуют исходной концепции: четыре производства; агротехника; ATCE; сервис; обучение; ветеринария и лаборатории. Агросектор — общая операционная основа этих направлений. Управляющая компания утверждает бюджеты и стандарты, но не подменяет ответственность директоров производств. Lb Seed Oil Manufacturing PLC является инициатором площадки; будущая юридическая структура группы и распределение активов оформляются отдельно. На слайде нужно различать управленческую подчинённость и реальные потоки сырья, услуг и данных.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Синергия возникает там, где она уменьшает фактические издержки, потери или риски снабжения. Навоз и растительные остатки используются для удобрений только после допуска и обработки. Кофейное сырьё закупается в подходящих районах у действующих производителей. Ветеринария и лаборатории помогают выполнить требования экспортного рынка, но не заменяют разрешение страны и предприятия. Внутренний оборот не включается повторно в консолидированную выручку. Сервис и обучение также могут получать доход от внешних клиентов.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Для будущего инвестора проект может представлять интерес как участие в производственном активе и согласование долгосрочных поставок. Это предмет переговоров, а не уже заключённый оффтейк. Для мяса нужны ветеринарные требования и halal, применимые к конкретной стране и предприятию [4]. Мы не заявляем, что конкурентов в Восточной Африке нет, а поставки независимы от внешних цепочек. Льготы, валютный режим, безопасность Амхара и логистика проверяются в due diligence. Переработка отходов и обучение создают измеримые социальные эффекты, но соответствие требованиям DFI оценивается отдельно.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Основа: русский текст презентации для инвесткомитета РБ и документы инициатора. Согласование СЭЗ сообщает инициатор. 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5b02d70524b5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de7d13cde104aba" /><Relationship Type="http://schemas.openxmlformats.org/officeDocument/2006/relationships/slideLayout" Target="/ppt/slideLayouts/slideLayout1.xml" Id="R72f8c7ce5468420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8c7ce5468420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43333c524578" /><Relationship Type="http://schemas.openxmlformats.org/officeDocument/2006/relationships/image" Target="/ppt/media/image.png" Id="Rdbf2a6aeb7174a5a" /><Relationship Type="http://schemas.openxmlformats.org/officeDocument/2006/relationships/notesSlide" Target="/ppt/notesSlides/notesSlide1.xml" Id="R2b2e47d974f94a9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9fe548c84a42" /><Relationship Type="http://schemas.openxmlformats.org/officeDocument/2006/relationships/chart" Target="/ppt/slides/charts/chart1.xml" Id="Rf21e7adfedce4d8c" /><Relationship Type="http://schemas.openxmlformats.org/officeDocument/2006/relationships/notesSlide" Target="/ppt/notesSlides/notesSlide10.xml" Id="Re12e2b2b9364409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968ecabf4ee4" /><Relationship Type="http://schemas.openxmlformats.org/officeDocument/2006/relationships/notesSlide" Target="/ppt/notesSlides/notesSlide11.xml" Id="Red4dd8c3537e4a3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fd759967479a" /><Relationship Type="http://schemas.openxmlformats.org/officeDocument/2006/relationships/chart" Target="/ppt/slides/charts/chart2.xml" Id="R63fc673662094bce" /><Relationship Type="http://schemas.openxmlformats.org/officeDocument/2006/relationships/chart" Target="/ppt/slides/charts/chart3.xml" Id="R997079ec4ff64bea" /><Relationship Type="http://schemas.openxmlformats.org/officeDocument/2006/relationships/notesSlide" Target="/ppt/notesSlides/notesSlide12.xml" Id="R1e58cb657cea45b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8b23eaaf4ebe" /><Relationship Type="http://schemas.openxmlformats.org/officeDocument/2006/relationships/chart" Target="/ppt/slides/charts/chart4.xml" Id="Reff2b53193854d96" /><Relationship Type="http://schemas.openxmlformats.org/officeDocument/2006/relationships/notesSlide" Target="/ppt/notesSlides/notesSlide13.xml" Id="R05d90229e29a442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c1ddedfa4972" /><Relationship Type="http://schemas.openxmlformats.org/officeDocument/2006/relationships/notesSlide" Target="/ppt/notesSlides/notesSlide14.xml" Id="R60f03f409be3457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753f298e44d2" /><Relationship Type="http://schemas.openxmlformats.org/officeDocument/2006/relationships/notesSlide" Target="/ppt/notesSlides/notesSlide15.xml" Id="Rc226c6ff30bf4f8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69bd4c4e34121" /><Relationship Type="http://schemas.openxmlformats.org/officeDocument/2006/relationships/notesSlide" Target="/ppt/notesSlides/notesSlide16.xml" Id="R4eebc50fd62f417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0db63d144786" /><Relationship Type="http://schemas.openxmlformats.org/officeDocument/2006/relationships/notesSlide" Target="/ppt/notesSlides/notesSlide17.xml" Id="Ref8192a54b73435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120b9ecc4b53" /><Relationship Type="http://schemas.openxmlformats.org/officeDocument/2006/relationships/notesSlide" Target="/ppt/notesSlides/notesSlide18.xml" Id="Ra1a50947d2324a7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ee74e3d77468c" /><Relationship Type="http://schemas.openxmlformats.org/officeDocument/2006/relationships/notesSlide" Target="/ppt/notesSlides/notesSlide19.xml" Id="R1cc2f2ee557e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9fa964e1454f" /><Relationship Type="http://schemas.openxmlformats.org/officeDocument/2006/relationships/notesSlide" Target="/ppt/notesSlides/notesSlide2.xml" Id="Re1c48f3de54e49f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19cb856d41d3" /><Relationship Type="http://schemas.openxmlformats.org/officeDocument/2006/relationships/notesSlide" Target="/ppt/notesSlides/notesSlide20.xml" Id="R4edac8ac2b244c9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95c619484054" /><Relationship Type="http://schemas.openxmlformats.org/officeDocument/2006/relationships/notesSlide" Target="/ppt/notesSlides/notesSlide21.xml" Id="R89750881d9e44b4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1daa598a143a9" /><Relationship Type="http://schemas.openxmlformats.org/officeDocument/2006/relationships/notesSlide" Target="/ppt/notesSlides/notesSlide22.xml" Id="Rbd3dec42de3a4c7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762395a740d3" /><Relationship Type="http://schemas.openxmlformats.org/officeDocument/2006/relationships/image" Target="/ppt/media/image3.png" Id="R3414bfd9d93843a1" /><Relationship Type="http://schemas.openxmlformats.org/officeDocument/2006/relationships/image" Target="/ppt/media/image4.png" Id="Rc10469da59c24439" /><Relationship Type="http://schemas.openxmlformats.org/officeDocument/2006/relationships/image" Target="/ppt/media/image5.png" Id="R23bd6cfe74444418" /><Relationship Type="http://schemas.openxmlformats.org/officeDocument/2006/relationships/image" Target="/ppt/media/image6.png" Id="R5da24bbdd40b4fc6" /><Relationship Type="http://schemas.openxmlformats.org/officeDocument/2006/relationships/image" Target="/ppt/media/image7.png" Id="R9418e448c3054d1a" /><Relationship Type="http://schemas.openxmlformats.org/officeDocument/2006/relationships/image" Target="/ppt/media/image8.png" Id="R80a901a11918493e" /><Relationship Type="http://schemas.openxmlformats.org/officeDocument/2006/relationships/notesSlide" Target="/ppt/notesSlides/notesSlide23.xml" Id="Re1dc8cce362f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5c68de484db3" /><Relationship Type="http://schemas.openxmlformats.org/officeDocument/2006/relationships/image" Target="/ppt/media/image2.png" Id="Rc903ed91bdc64bcd" /><Relationship Type="http://schemas.openxmlformats.org/officeDocument/2006/relationships/notesSlide" Target="/ppt/notesSlides/notesSlide3.xml" Id="Ref8ad007528d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cc2fedbf4ae6" /><Relationship Type="http://schemas.openxmlformats.org/officeDocument/2006/relationships/notesSlide" Target="/ppt/notesSlides/notesSlide4.xml" Id="Rd40e9a96455a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32f5c26c4b4d" /><Relationship Type="http://schemas.openxmlformats.org/officeDocument/2006/relationships/notesSlide" Target="/ppt/notesSlides/notesSlide5.xml" Id="Ra40f444b2d1a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6b08cb3044bf" /><Relationship Type="http://schemas.openxmlformats.org/officeDocument/2006/relationships/notesSlide" Target="/ppt/notesSlides/notesSlide6.xml" Id="R2ef590e1d534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405df80c4015" /><Relationship Type="http://schemas.openxmlformats.org/officeDocument/2006/relationships/notesSlide" Target="/ppt/notesSlides/notesSlide7.xml" Id="R3b3e43a6707642e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b129f8484a57" /><Relationship Type="http://schemas.openxmlformats.org/officeDocument/2006/relationships/notesSlide" Target="/ppt/notesSlides/notesSlide8.xml" Id="Rfe3fb4004c32425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48e450284c84" /><Relationship Type="http://schemas.openxmlformats.org/officeDocument/2006/relationships/notesSlide" Target="/ppt/notesSlides/notesSlide9.xml" Id="Rdb0f319809d24085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_rels/chart2.xml.rels><Relationships xmlns="http://schemas.openxmlformats.org/package/2006/relationships"><Relationship Id="rIdChartSnapshot1" Type="http://schemas.openxmlformats.org/officeDocument/2006/relationships/package" Target="../../embeddings/chart-data-snapshot-002.xlsx"/></Relationships>
</file>

<file path=ppt/slides/charts/_rels/chart3.xml.rels><Relationships xmlns="http://schemas.openxmlformats.org/package/2006/relationships"><Relationship Id="rIdChartSnapshot1" Type="http://schemas.openxmlformats.org/officeDocument/2006/relationships/package" Target="../../embeddings/chart-data-snapshot-003.xlsx"/></Relationships>
</file>

<file path=ppt/slides/charts/_rels/chart4.xml.rels><Relationships xmlns="http://schemas.openxmlformats.org/package/2006/relationships"><Relationship Id="rIdChartSnapshot1" Type="http://schemas.openxmlformats.org/officeDocument/2006/relationships/package" Target="../../embeddings/chart-data-snapshot-004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USD 000</c:v>
          </c:tx>
          <c:spPr>
            <a:solidFill xmlns:a="http://schemas.openxmlformats.org/drawingml/2006/main">
              <a:srgbClr val="174D36"/>
            </a:solidFill>
          </c:spPr>
          <c:cat>
            <c:strRef>
              <c:f>'Chart Data'!$A$2:$A$5</c:f>
              <c:strCache>
                <c:ptCount val="4"/>
                <c:pt idx="0">
                  <c:v>CAPEX</c:v>
                </c:pt>
                <c:pt idx="1">
                  <c:v>Предпуск</c:v>
                </c:pt>
                <c:pt idx="2">
                  <c:v>Оборотные</c:v>
                </c:pt>
                <c:pt idx="3">
                  <c:v>Ликвидность</c:v>
                </c:pt>
              </c:strCache>
            </c:strRef>
          </c:cat>
          <c:val>
            <c:numRef>
              <c:f>'Chart Data'!$B$2:$B$5</c:f>
              <c:numCache>
                <c:formatCode>0</c:formatCode>
                <c:ptCount val="4"/>
                <c:pt idx="0">
                  <c:v>1370</c:v>
                </c:pt>
                <c:pt idx="1">
                  <c:v>90</c:v>
                </c:pt>
                <c:pt idx="2">
                  <c:v>675.097554</c:v>
                </c:pt>
                <c:pt idx="3">
                  <c:v>150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>
                  <a:solidFill>
                    <a:srgbClr val="1D3027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tickLblPos val="low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FE6DA"/>
              </a:solidFill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BFCF9"/>
        </a:solidFill>
      </c:spPr>
    </c:plotArea>
    <c:plotVisOnly val="1"/>
  </c:chart>
  <c:spPr>
    <a:solidFill xmlns:a="http://schemas.openxmlformats.org/drawingml/2006/main">
      <a:srgbClr val="FBFCF9"/>
    </a:solidFill>
  </c:spPr>
  <c:externalData r:id="rIdChartSnapshot1">
    <c:autoUpdate val="0"/>
  </c:externalData>
</c:chartSpace>
</file>

<file path=ppt/slides/charts/chart2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Выручка</c:v>
          </c:tx>
          <c:spPr>
            <a:solidFill xmlns:a="http://schemas.openxmlformats.org/drawingml/2006/main">
              <a:srgbClr val="174D36"/>
            </a:solidFill>
          </c:spPr>
          <c:cat>
            <c:numRef>
              <c:f>'Chart Data'!$A$2:$A$6</c:f>
              <c:numCache>
                <c:formatCode>General</c:formatCod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numCache>
            </c:numRef>
          </c:cat>
          <c:val>
            <c:numRef>
              <c:f>'Chart Data'!$B$2:$B$6</c:f>
              <c:numCache>
                <c:formatCode>0.00</c:formatCode>
                <c:ptCount val="5"/>
                <c:pt idx="0">
                  <c:v>2.645982</c:v>
                </c:pt>
                <c:pt idx="1">
                  <c:v>4.703968</c:v>
                </c:pt>
                <c:pt idx="2">
                  <c:v>7.877112</c:v>
                </c:pt>
                <c:pt idx="3">
                  <c:v>10.42816</c:v>
                </c:pt>
                <c:pt idx="4">
                  <c:v>19.356296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>
                  <a:solidFill>
                    <a:srgbClr val="1D3027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tickLblPos val="low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FE6DA"/>
              </a:solidFill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BFCF9"/>
        </a:solidFill>
      </c:spPr>
    </c:plotArea>
    <c:plotVisOnly val="1"/>
  </c:chart>
  <c:spPr>
    <a:solidFill xmlns:a="http://schemas.openxmlformats.org/drawingml/2006/main">
      <a:srgbClr val="FBFCF9"/>
    </a:solidFill>
  </c:spPr>
  <c:externalData r:id="rIdChartSnapshot1">
    <c:autoUpdate val="0"/>
  </c:externalData>
</c:chartSpace>
</file>

<file path=ppt/slides/charts/chart3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EBITDA</c:v>
          </c:tx>
          <c:spPr>
            <a:solidFill xmlns:a="http://schemas.openxmlformats.org/drawingml/2006/main">
              <a:srgbClr val="4F8456"/>
            </a:solidFill>
          </c:spPr>
          <c:invertIfNegative val="0"/>
          <c:cat>
            <c:numRef>
              <c:f>'Chart Data'!$A$2:$A$6</c:f>
              <c:numCache>
                <c:formatCode>General</c:formatCod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numCache>
            </c:numRef>
          </c:cat>
          <c:val>
            <c:numRef>
              <c:f>'Chart Data'!$B$2:$B$6</c:f>
              <c:numCache>
                <c:formatCode>0.00</c:formatCode>
                <c:ptCount val="5"/>
                <c:pt idx="0">
                  <c:v>-0.038444</c:v>
                </c:pt>
                <c:pt idx="1">
                  <c:v>0.250543</c:v>
                </c:pt>
                <c:pt idx="2">
                  <c:v>0.288864</c:v>
                </c:pt>
                <c:pt idx="3">
                  <c:v>0.476297</c:v>
                </c:pt>
                <c:pt idx="4">
                  <c:v>1.579745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>
                  <a:solidFill>
                    <a:srgbClr val="1D3027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tickLblPos val="low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FE6DA"/>
              </a:solidFill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BFCF9"/>
        </a:solidFill>
      </c:spPr>
    </c:plotArea>
    <c:plotVisOnly val="1"/>
  </c:chart>
  <c:spPr>
    <a:solidFill xmlns:a="http://schemas.openxmlformats.org/drawingml/2006/main">
      <a:srgbClr val="FBFCF9"/>
    </a:solidFill>
  </c:spPr>
  <c:externalData r:id="rIdChartSnapshot1">
    <c:autoUpdate val="0"/>
  </c:externalData>
</c:chartSpace>
</file>

<file path=ppt/slides/charts/chart4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Внешний капитал</c:v>
          </c:tx>
          <c:spPr>
            <a:solidFill xmlns:a="http://schemas.openxmlformats.org/drawingml/2006/main">
              <a:srgbClr val="174D36"/>
            </a:solidFill>
          </c:spPr>
          <c:cat>
            <c:strRef>
              <c:f>'Chart Data'!$A$2:$A$6</c:f>
              <c:strCache>
                <c:ptCount val="5"/>
                <c:pt idx="0">
                  <c:v>Старт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'Chart Data'!$B$2:$B$6</c:f>
              <c:numCache>
                <c:formatCode>0.000</c:formatCode>
                <c:ptCount val="5"/>
                <c:pt idx="0">
                  <c:v>2.285098</c:v>
                </c:pt>
                <c:pt idx="1">
                  <c:v>0.318444</c:v>
                </c:pt>
                <c:pt idx="2">
                  <c:v>3.34732</c:v>
                </c:pt>
                <c:pt idx="3">
                  <c:v>2.78582</c:v>
                </c:pt>
                <c:pt idx="4">
                  <c:v>7.217089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>
                  <a:solidFill>
                    <a:srgbClr val="1D3027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tickLblPos val="low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FE6DA"/>
              </a:solidFill>
            </a:ln>
          </c:spPr>
        </c:majorGridlines>
        <c:numFmt formatCode="0.0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BFCF9"/>
        </a:solidFill>
      </c:spPr>
    </c:plotArea>
    <c:plotVisOnly val="1"/>
  </c:chart>
  <c:spPr>
    <a:solidFill xmlns:a="http://schemas.openxmlformats.org/drawingml/2006/main">
      <a:srgbClr val="FBFCF9"/>
    </a:solidFill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4D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f2a6aeb7174a5a"/>
          <a:srcRect xmlns:a="http://schemas.openxmlformats.org/drawingml/2006/main" l="21860" t="0" r="2186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0"/>
            <a:ext cx="6858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6B371A-EB89-49AA-A0B1-88F77158C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619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36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A12D09-545E-48D8-A402-76CCCA6E6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33500"/>
            <a:ext cx="48577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LB</a:t>
            </a:r>
          </a:p>
          <a:p xmlns:a="http://schemas.openxmlformats.org/drawingml/2006/main">
            <a:pPr>
              <a:defRPr sz="4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4B3E4B-0C07-4FCA-9B55-B7167138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286125"/>
            <a:ext cx="4667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7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Агропромышленный</a:t>
            </a:r>
          </a:p>
          <a:p xmlns:a="http://schemas.openxmlformats.org/drawingml/2006/main">
            <a:pPr>
              <a:defRPr sz="27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холдинг в Эфиопии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7FB78A-CF1C-41A2-BE19-B1F71CF46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863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DBE6CE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BE6CE"/>
                </a:solidFill>
                <a:latin typeface="Arial"/>
                <a:ea typeface="Arial"/>
                <a:cs typeface="Arial"/>
              </a:rPr>
              <a:t>Белорусские технологии</a:t>
            </a:r>
          </a:p>
          <a:p xmlns:a="http://schemas.openxmlformats.org/drawingml/2006/main">
            <a:pPr>
              <a:defRPr sz="1875" b="0">
                <a:solidFill>
                  <a:srgbClr val="DBE6CE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BE6CE"/>
                </a:solidFill>
                <a:latin typeface="Arial"/>
                <a:ea typeface="Arial"/>
                <a:cs typeface="Arial"/>
              </a:rPr>
              <a:t>СЭЗ Комбольча, 50 га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E791C7-5941-44B0-A184-F16DB8D6D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010275"/>
            <a:ext cx="61912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инвестиционного комитета РБ</a:t>
            </a:r>
          </a:p>
          <a:p xmlns:a="http://schemas.openxmlformats.org/drawingml/2006/main">
            <a:pPr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Инициатор: Lb Seed Oil Manufacturing PLC</a:t>
            </a:r>
          </a:p>
        </p:txBody>
      </p:sp>
    </p:spTree>
    <p:extLst>
      <p:ext uri="{BB962C8B-B14F-4D97-AF65-F5344CB8AC3E}">
        <p14:creationId xmlns:p14="http://schemas.microsoft.com/office/powerpoint/2010/main" val="112107271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2CD59D-B389-4764-9238-F619482A2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Первый транш: структура вложений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A115B1-4ECC-467A-9E73-DF3DA5079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F061B4-00FF-4082-ACC3-3577584C8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5476EC-7A40-41E8-A646-9855C0E87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09750"/>
            <a:ext cx="6572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2,285 млн USD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01465B-7398-4A69-B755-FE15E80D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24150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CAPEX, запуск и оборотный капитал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F23640-6A9E-499C-B955-643B53C2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19450"/>
            <a:ext cx="657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Структура бюджета, тыс. USD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D3AC56-4382-4F11-B04C-2005AEC7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24050"/>
            <a:ext cx="4095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251 тыс. USD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8F442F-8544-4130-A913-DC3C3B2D3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667000"/>
            <a:ext cx="381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EBITDA холдинга в 2028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Загрузка пилотов 80%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571500" y="3495675"/>
          <a:ext xmlns:a="http://schemas.openxmlformats.org/drawingml/2006/main" cx="6572250" cy="20097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21e7adfedce4d8c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F5FE2A-F8FB-4F42-BAA8-B5065DC29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57625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1,591–3,663 млн USD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6D4593-BE35-412B-960B-951CA7F54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457700"/>
            <a:ext cx="400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Диапазон первого транша.</a:t>
            </a:r>
          </a:p>
          <a:p xmlns:a="http://schemas.openxmlformats.org/drawingml/2006/main">
            <a:pPr>
              <a:defRPr sz="180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База выше цели $2 млн на $285 тыс.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5818AA-C817-4F2F-A5A9-541C9522D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Оборотные средства заложены под загрузку 80%. Аванс рафинации $360 тыс. в 2027 году относится к последующим вложениям.</a:t>
            </a:r>
          </a:p>
        </p:txBody>
      </p:sp>
    </p:spTree>
    <p:extLst>
      <p:ext uri="{BB962C8B-B14F-4D97-AF65-F5344CB8AC3E}">
        <p14:creationId xmlns:p14="http://schemas.microsoft.com/office/powerpoint/2010/main" val="3302733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C70F85-5963-4D32-9A8C-FDE1C1FF4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Пилоты и результаты первых пяти лет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8DEFA4-EF26-4526-8BC7-B5C76CF92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Розлив импортного масла в составе первой очереди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851968-3596-49B8-AD21-7D0C9BEE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B36F78-957D-4C7A-A7F4-4F601374C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graphicFrame>
        <p:nvGraphicFramePr>
          <p:cNvPr id="12" name=""/>
          <p:cNvGraphicFramePr/>
          <p:nvPr/>
        </p:nvGraphicFramePr>
        <p:xfrm>
          <a:off xmlns:a="http://schemas.openxmlformats.org/drawingml/2006/main" x="571500" y="2028825"/>
          <a:ext xmlns:a="http://schemas.openxmlformats.org/drawingml/2006/main" cx="11049000" cy="2667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429000"/>
                <a:gridCol w="1524000"/>
                <a:gridCol w="1524000"/>
                <a:gridCol w="1524000"/>
                <a:gridCol w="1524000"/>
                <a:gridCol w="1524000"/>
              </a:tblGrid>
              <a:tr h="533400"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Показатель, млн USD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2027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2028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2029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2030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2031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Выручка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2,646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4,704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7,877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10,428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19,356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EBITDA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-0,038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0,251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0,289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0,476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1,580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Чистая прибыль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-0,175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0,077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-0,177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-0,124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0,022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CAPEX расширения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0,360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3,540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2,600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7,200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725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0,000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8A8557-3057-4310-A522-50125B70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4825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2028: чистая прибыль $76,7 тыс.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211235-A9C0-49B5-BC33-9E58B8552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Начальные мощности в год: ОМУ 2 000 т, мясо 300 т туш, кофе 300 т зерна, розлив 1 000 т масла. CAPEX запуска $1,370 млн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43440214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67AC9F-E95D-46DC-820D-7554BFE3B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Выручка и EBITDA по годам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6947D5-98E2-42CD-AF4A-5EE1741FF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Базовый сценарий 2027–2031, млн USD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3D7FEC-13E2-4435-8F8A-8B1110D1F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E44EB6-79A5-4DDF-979D-D995DBDEB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9A82DB-BA87-4594-8CD1-67E78A72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Выручка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44A76F-D9EB-4306-8495-85E853AF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847850"/>
            <a:ext cx="504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EBITDA</a:t>
            </a:r>
          </a:p>
        </p:txBody>
      </p:sp>
      <p:graphicFrame>
        <p:nvGraphicFramePr>
          <p:cNvPr id="16" name="Chart"/>
          <p:cNvGraphicFramePr/>
          <p:nvPr/>
        </p:nvGraphicFramePr>
        <p:xfrm>
          <a:off xmlns:a="http://schemas.openxmlformats.org/drawingml/2006/main" x="571500" y="2343150"/>
          <a:ext xmlns:a="http://schemas.openxmlformats.org/drawingml/2006/main" cx="523875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3fc673662094bce"/>
          </a:graphicData>
        </a:graphic>
      </p:graphicFrame>
      <p:graphicFrame>
        <p:nvGraphicFramePr>
          <p:cNvPr id="17" name="Chart"/>
          <p:cNvGraphicFramePr/>
          <p:nvPr/>
        </p:nvGraphicFramePr>
        <p:xfrm>
          <a:off xmlns:a="http://schemas.openxmlformats.org/drawingml/2006/main" x="6477000" y="2343150"/>
          <a:ext xmlns:a="http://schemas.openxmlformats.org/drawingml/2006/main" cx="514350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97079ec4ff64bea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27894C-B4AD-4CE0-A304-AC753FD28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Шкалы различаются. Рафинация вводится в 2029 году, экстракция в 2031-м. Положительная EBITDA не равна свободному денежному потоку.</a:t>
            </a:r>
          </a:p>
        </p:txBody>
      </p:sp>
    </p:spTree>
    <p:extLst>
      <p:ext uri="{BB962C8B-B14F-4D97-AF65-F5344CB8AC3E}">
        <p14:creationId xmlns:p14="http://schemas.microsoft.com/office/powerpoint/2010/main" val="6447413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2BE41F-E735-4DA5-88DE-0053B834A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Довложения и доходность программы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D908C7-3106-4891-A334-26DA32928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Млн USD в ценах 2026, финансовый горизонт до 2036 года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8AB12F-8324-48DA-9214-03C53DC94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4305D1-DF59-45D0-80EE-1F5A6BDFD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graphicFrame>
        <p:nvGraphicFramePr>
          <p:cNvPr id="14" name="Chart"/>
          <p:cNvGraphicFramePr/>
          <p:nvPr/>
        </p:nvGraphicFramePr>
        <p:xfrm>
          <a:off xmlns:a="http://schemas.openxmlformats.org/drawingml/2006/main" x="571500" y="2143125"/>
          <a:ext xmlns:a="http://schemas.openxmlformats.org/drawingml/2006/main" cx="5905500" cy="3048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ff2b53193854d96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A08ECF-44A7-4649-895F-356661FDF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047875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15,954 млн USD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8088F0-604B-4527-944E-3DE8F63D3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733675"/>
            <a:ext cx="44291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Всего внешнего капитала</a:t>
            </a:r>
          </a:p>
          <a:p xmlns:a="http://schemas.openxmlformats.org/drawingml/2006/main">
            <a:pPr>
              <a:defRPr sz="19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Довложения: $13,669 млн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F922F4-2672-4935-8A42-EF9177B38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86200"/>
            <a:ext cx="4476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A44535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A44535"/>
                </a:solidFill>
                <a:latin typeface="Arial"/>
                <a:ea typeface="Arial"/>
                <a:cs typeface="Arial"/>
              </a:rPr>
              <a:t>NPV  −8,089 млн USD</a:t>
            </a:r>
          </a:p>
          <a:p xmlns:a="http://schemas.openxmlformats.org/drawingml/2006/main">
            <a:pPr>
              <a:defRPr sz="2400" b="1">
                <a:solidFill>
                  <a:srgbClr val="A44535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A44535"/>
                </a:solidFill>
                <a:latin typeface="Arial"/>
                <a:ea typeface="Arial"/>
                <a:cs typeface="Arial"/>
              </a:rPr>
              <a:t>IRR  −11,92%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989459-BF81-401C-8D67-F9E49FF1F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Ставка 18%. Окупаемость до 2036 года не достигается. Без терминальной стоимости. Масштабирование требует улучшения маржи и снижения CAPEX.</a:t>
            </a:r>
          </a:p>
        </p:txBody>
      </p:sp>
    </p:spTree>
    <p:extLst>
      <p:ext uri="{BB962C8B-B14F-4D97-AF65-F5344CB8AC3E}">
        <p14:creationId xmlns:p14="http://schemas.microsoft.com/office/powerpoint/2010/main" val="106628103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00ADA0-374E-4DAC-9CBD-34BCA2DD5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Приложение. Условия инвестиционного решения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35F6BF-2A79-4300-B6D7-F541CE7CC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A52533-E4E0-421F-879F-9C67ECCF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C5E9BB-D7C4-4B38-BF40-D8C04952E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1927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Площадка и безопасность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C54E04-69B6-40A5-9610-C52669DEA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81927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Договор СЭЗ, корпуса, сети, логистика и проверка рисков региона Амхара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F431DB-74FC-43E7-B570-143F3ED3D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908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Сырьё и покупатели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920BCD-4B1D-462A-A894-486CF0829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9082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Контракты, цены, качество и помесячный оборотный цикл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F324CF-7D66-46BD-AF0E-27EFAA25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6237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Устойчивость маржи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E52F36-88FC-4183-BD26-1C470BB3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6237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Розлив: закупка масла, логистика, упаковка, потери и срок оборота средств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B2BC60-441C-4C55-9707-61DBEBFF6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7339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Социальный капитал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BF63A3-24B8-45C4-A142-BD8694600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73392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Обучение и переподготовка могут получить целевую поддержку государства и DFI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D67217-8FAC-4664-8F3E-82E5DF3A2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Государственное финансирование в базовой модели равно нулю. Следующее решение: подготовка пилота и пересчёт расширения по коммерческим условиям.</a:t>
            </a:r>
          </a:p>
        </p:txBody>
      </p:sp>
    </p:spTree>
    <p:extLst>
      <p:ext uri="{BB962C8B-B14F-4D97-AF65-F5344CB8AC3E}">
        <p14:creationId xmlns:p14="http://schemas.microsoft.com/office/powerpoint/2010/main" val="199274997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04D77C-706A-4821-BEE7-35D2BA0B8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Масляное направление: три этапа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969658-6B34-4DAC-BF3C-A292FE3BD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Плановый горизонт 2026–2031 · отдельные инвестиционные решения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4312A0-CD30-4688-8F5B-79DB72287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63C485-02BA-49FA-9EBC-914DAA074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960F45-494C-4032-A56A-F8BF3E30F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3619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2026–2027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3E52EF-BFE2-409D-A47B-A5570A10F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14650"/>
            <a:ext cx="35718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Розлив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6EBC9E-9F9E-4CAF-B6B7-94B4A4E66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19550"/>
            <a:ext cx="357187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Импортное пищевое масло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ПЭТ-бутылки 0,5–5 л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Упаковка и сбыт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6E3366-73CF-45EC-84B5-A66F2BDB8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114550"/>
            <a:ext cx="3619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2027–2029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CEFBB3-8E9C-48E3-A20A-025B4EEC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914650"/>
            <a:ext cx="35718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Рафинирование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825818-B32D-48B4-9951-1099E234B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4019550"/>
            <a:ext cx="357187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Рафинированное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дезодорированное масло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Повторное использование розлива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C4AEC2-8E5C-465F-AB07-684CFC7E0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14550"/>
            <a:ext cx="3619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2028–2031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AE836C-01ED-4833-91AB-E2D6A618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14650"/>
            <a:ext cx="35718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Экстракционный завод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9D7FBF-86A9-4E8A-BA7B-A5CC8046E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019550"/>
            <a:ext cx="357187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Переработка местных семян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Масло на рафинацию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Жмых / шрот для кормов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3C6E4B-CBCA-4A57-A641-81751FCCD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Сроки перекрываются из-за проектирования и строительства. Жмых и шрот появляются только после запуска переработки семян.</a:t>
            </a:r>
          </a:p>
        </p:txBody>
      </p:sp>
    </p:spTree>
    <p:extLst>
      <p:ext uri="{BB962C8B-B14F-4D97-AF65-F5344CB8AC3E}">
        <p14:creationId xmlns:p14="http://schemas.microsoft.com/office/powerpoint/2010/main" val="124415463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EC186A-B1D8-4091-A586-64C7FDA64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Этап 1. Линия розлива масла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CBDD90-89D5-4D57-8CF6-BF92EC9E8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Ввод 2027: 1 000 т масла/год, CAPEX розлива $270 тыс.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B5DA4C-ECCB-4B11-BA0B-1843D2C72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025160-A86F-4E5C-947E-1455C77D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78EE56-6602-4925-BA12-D72FE15AF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812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Сырьё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40993E-4CD5-4442-8806-F7C0ADAD3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812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Подсолнечное и кукурузное масло из РФ; подсолнечное из РБ — по подтверждённым поставкам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AC45B0-FB89-4569-BEB9-39249259A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099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Маршрут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B5520A-E681-46C3-A737-DBE82B2EF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0099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Морем до Джибути в flexi-танках 20–24 т, далее автомобильная доставка до Комбольчи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C22BDE-78DF-4E8A-A635-8DC66FDC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386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Операции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DF6CE7-E4A6-4D00-AC99-5950221F5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0386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Приёмка и контроль → резервуары → ПЭТ 0,5–5 л → укупорка, этикетка и гофрокороб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293E7F-6FB0-4787-80BD-4BA038599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Прямая фасовка — только для пищевого масла, допущенного к продаже. Требующую рафинации партию направляют на договорную переработку.</a:t>
            </a:r>
          </a:p>
        </p:txBody>
      </p:sp>
    </p:spTree>
    <p:extLst>
      <p:ext uri="{BB962C8B-B14F-4D97-AF65-F5344CB8AC3E}">
        <p14:creationId xmlns:p14="http://schemas.microsoft.com/office/powerpoint/2010/main" val="24871932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7D88B9-A97C-4763-A3C7-469959345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Этап 2. Рафинирование и дезодорирование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1B97B4-9423-4EF3-8D8D-F9FFE8891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Ввод 2029: 2 000 т сырого масла/год, CAPEX $1,8 млн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162D1C-B97E-4F05-9784-4C87A296C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A42B7A-C88E-452C-94B7-7A8988FDF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3C7207-8CD7-410B-9137-91338F77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431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B112D6-E123-4DA0-AB06-E2067BC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431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Гидратация / дегуммирование, нейтрализация, промывка и сушка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5C0F47-CC2E-4400-920A-D266CE015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432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Очистка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404135-26C0-46A1-9B28-33A349539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4322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Отбелка, винтеризация / депарафинизация; удаление восков кукурузного масла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5C82FA-8FB5-4DDF-BAA0-B207FA95B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Завершение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82B6D0-43F6-4449-9D64-844C30FB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4335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Дезодорация под вакуумом, лабораторный контроль, хранение и розлив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C1C410-04B5-4463-999A-6969C7384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Нужны пар, вакуум, охлаждение, вода и очистка стоков. Режимы уточняются по сырью; сорт и качество подтверждаются стандартом и испытаниями.</a:t>
            </a:r>
          </a:p>
        </p:txBody>
      </p:sp>
    </p:spTree>
    <p:extLst>
      <p:ext uri="{BB962C8B-B14F-4D97-AF65-F5344CB8AC3E}">
        <p14:creationId xmlns:p14="http://schemas.microsoft.com/office/powerpoint/2010/main" val="66447214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D0CE81-E55D-4B8D-9B6A-9651AD1AF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Этап 3. Маслоэкстракционный завод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2922A5-52CD-496D-B5B3-07C052727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2028–2031 · строительство и ввод переработки местных масличных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B0CF3B-EFA2-4F1C-BC1E-7848C881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1E1AF9-32FF-4E1D-BAB1-808155520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315A2C-B127-4192-8C2E-493E222CE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431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Производство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AF8E70-4810-4D78-A1B7-D28776B1E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431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Приёмка и хранение семян → подготовка → прессование и экстракция → масло на рафинацию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B7399C-3F71-4482-B734-B29A4783C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432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Сырьевая база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F8578D-B75B-475B-B694-89419B57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4322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Outgrower-контракты; подсолнечник, нуг, сезам и хлопок — по испытаниям и отдельным режимам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C87D96-3C12-4502-95F0-5298DECFE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Инвестиционный порог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A81554-EF23-429D-8961-AAC418461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4335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Сырьевые объёмы, сбыт масла и шрота, проект безопасности, сети и отдельная смета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4C7CDB-C801-463B-AE40-6C8A1A329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Модель: 10 000 т семян/год, ввод в 2031 году. CAPEX экстракции $5–12 млн, база $7 млн. Расширение рафинации и розлива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80281985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38B801-C389-444B-8D16-CEE1F1E63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Стартовое финансирование: запуск производств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B428C6-CF6F-4A94-BDA4-AE9ED3BDA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Общий лимит $2,285 млн. Первый платёж $90 тыс.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D78789-9131-41AB-AE37-CB4E6C71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481827-4E25-4951-B4E8-0A895B5CE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571500" y="2000250"/>
          <a:ext xmlns:a="http://schemas.openxmlformats.org/drawingml/2006/main" cx="11049000" cy="32861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238500"/>
                <a:gridCol w="1714500"/>
                <a:gridCol w="6096000"/>
              </a:tblGrid>
              <a:tr h="547688"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Транш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тыс. USD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Назначение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01 Подготовка проекта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90.00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Проверка площадки, проектирование и предпусковые расходы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02 Общая инфраструктура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260.00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Сети, ATCE MVP, outgrower-учёт, базовый сервис и контроль качества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03 Кофе и ОМУ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430.00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Кофе $170 тыс. и пилот удобрений $260 тыс.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04 Мясопереработка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300.00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Разделка, охлаждение и упаковка. Убой по договору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05 Розлив масла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270.00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Приёмка, резервуары, розлив, упаковка и монтаж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9FBE80-8491-4B21-91D8-3A55FB6C9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Выдача по готовности и подтверждённым договорам. Направления могут запускаться параллельно. Резерв и оборотный капитал входят в общий лимит.</a:t>
            </a:r>
          </a:p>
        </p:txBody>
      </p:sp>
    </p:spTree>
    <p:extLst>
      <p:ext uri="{BB962C8B-B14F-4D97-AF65-F5344CB8AC3E}">
        <p14:creationId xmlns:p14="http://schemas.microsoft.com/office/powerpoint/2010/main" val="8397186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FF0BCF-7FE2-44FE-93B6-9F1C1EDE5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Единая модель агропромышленной кооперации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50CAD3-06E4-4C2A-B649-43CFE5092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B48C35-AB90-41A8-BCA5-59A7DF6F7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35F413-8808-417D-8C28-4C4BC1C0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00250"/>
            <a:ext cx="295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Беларусь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1C48AF-852E-4EE8-9901-67735CCC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14625"/>
            <a:ext cx="3190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Технологии и инженерия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Обучение и сопровождение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95FA5F-616E-4AEF-ABF9-B0CC45A6F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000250"/>
            <a:ext cx="295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Эфиопия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F4A6BE-D429-4D55-A66C-5BC7E82FE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71462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Местное сырьё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Производства и персонал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EB1080-2022-44F7-B346-7C5A0F696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00250"/>
            <a:ext cx="333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Инвестор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420874-ECA8-4F42-AD91-A2A677615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14625"/>
            <a:ext cx="3333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Капитал и контроль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Условия поэтапного роста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F37F83-2857-4961-8D6A-FD61E233A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33875"/>
            <a:ext cx="3143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07FA5B-89FB-481B-B6F4-0AD6F46A0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67225"/>
            <a:ext cx="2838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Комбольча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Первая площадка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FAFF2B-8339-4E78-AF6E-9CD9B163B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333875"/>
            <a:ext cx="3143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3767E2-36E3-46D9-BBDC-0B04464DE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4467225"/>
            <a:ext cx="2838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Восточная Африка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Целевые рынки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49541B-CF82-4E7B-9C89-4020C8EAD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333875"/>
            <a:ext cx="3143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2659CE-9BC3-4E1E-8A0C-3658C04F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67225"/>
            <a:ext cx="2838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Другие рынки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После проверки модели</a:t>
            </a:r>
          </a:p>
        </p:txBody>
      </p:sp>
      <p:cxnSp>
        <p:nvCxnSpPr>
          <p:cNvPr id="34" name=""/>
          <p:cNvCxnSpPr>
            <a:stCxn xmlns:a="http://schemas.openxmlformats.org/drawingml/2006/main" id="10" idx="3"/>
            <a:endCxn xmlns:a="http://schemas.openxmlformats.org/drawingml/2006/main" id="12" idx="1"/>
          </p:cNvCxnSpPr>
          <p:nvPr/>
        </p:nvCxnSpPr>
        <p:spPr>
          <a:xfrm xmlns:a="http://schemas.openxmlformats.org/drawingml/2006/main">
            <a:off x="3714750" y="4857750"/>
            <a:ext cx="80962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35" name=""/>
          <p:cNvCxnSpPr>
            <a:stCxn xmlns:a="http://schemas.openxmlformats.org/drawingml/2006/main" id="12" idx="3"/>
            <a:endCxn xmlns:a="http://schemas.openxmlformats.org/drawingml/2006/main" id="14" idx="1"/>
          </p:cNvCxnSpPr>
          <p:nvPr/>
        </p:nvCxnSpPr>
        <p:spPr>
          <a:xfrm xmlns:a="http://schemas.openxmlformats.org/drawingml/2006/main">
            <a:off x="7667625" y="4857750"/>
            <a:ext cx="80962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D697BC-AEAC-405D-83CC-075DC0BCB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Управляющая компания координирует закупки, стандарты качества и продажи. Новые рынки требуют отдельных расчётов.</a:t>
            </a:r>
          </a:p>
        </p:txBody>
      </p:sp>
    </p:spTree>
    <p:extLst>
      <p:ext uri="{BB962C8B-B14F-4D97-AF65-F5344CB8AC3E}">
        <p14:creationId xmlns:p14="http://schemas.microsoft.com/office/powerpoint/2010/main" val="158363683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140BAA-C55A-40AB-B2E5-54FEF1963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Стартовое финансирование: оборотные средства и резерв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577751-4757-4E33-A5C6-8B2954742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Общий лимит $2,285 млн. Первый платёж $90 тыс.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2DC664-6388-4FA1-8609-34F2ADE7E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468021-8A59-45DF-9BD3-11F455133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571500" y="2000250"/>
          <a:ext xmlns:a="http://schemas.openxmlformats.org/drawingml/2006/main" cx="11049000" cy="32861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238500"/>
                <a:gridCol w="1714500"/>
                <a:gridCol w="6096000"/>
              </a:tblGrid>
              <a:tr h="657225"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Транш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тыс. USD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Назначение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06 Оборотный капитал: партия 1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225.03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Первая закупка сырья и упаковки по готовым направлениям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07 Оборотный капитал: партия 2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225.03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Следующие закупки после проверки первого цикла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08 Оборотный капитал: партия 3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225.03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Пополнение до целевого оборотного фонда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09 Контролируемый резерв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260.00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Резерв CAPEX $110 тыс. и ликвидность $150 тыс.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2526A6-4815-4A47-820D-B959C16EC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Выдача по готовности и подтверждённым договорам. Направления могут запускаться параллельно. Резерв и оборотный капитал входят в общий лимит.</a:t>
            </a:r>
          </a:p>
        </p:txBody>
      </p:sp>
    </p:spTree>
    <p:extLst>
      <p:ext uri="{BB962C8B-B14F-4D97-AF65-F5344CB8AC3E}">
        <p14:creationId xmlns:p14="http://schemas.microsoft.com/office/powerpoint/2010/main" val="75199949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A7B35E-67A5-4347-866B-71CF798F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Условия выдачи и контроль траншей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C18199-B07D-4A64-94BB-3AFCA2C2A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Инвестор утверждает лимиты и подтверждает переход к следующему платежу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957CBF-2561-4D35-A8AA-A4637315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12101E-A9B5-4A19-969B-97415F5D7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FD36D4-1223-47C7-8016-98D40867F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050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До первого платежа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9B60A3-12AE-421C-8C87-9C376151E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050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Права на площадку, бюджет подготовки и порядок контроля средств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003B33-4F5C-4EBA-B2A4-59C3FF20A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575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До заказа линий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65716C-2BBB-4BF4-A5DE-2F69AD95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8575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Готовность помещений, коммерческие предложения и графики поставок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321F4E-B9D3-4C0E-8F8B-CF14177A6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До закупки сырья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35D4E7-9B15-4806-BBF1-712C9F007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100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Готовность линий, план партии, покупатели и платёжный календарь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F3D152-0261-44D2-9C67-15869CF4C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76250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До следующего транша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0E98BB-DB68-41EF-92C3-49FA19CE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7625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Отчёт о расходах, запасах, продажах и дебиторской задолженности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2DF3D3-F8AB-47F6-9BDE-82310A37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Резерв $260 тыс. доступен до запуска, расходуется по отдельному решению. Разбивка не изменяет финансовый прогноз. Аванс рафинации $360 тыс.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194987999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3381C6-A377-4BE1-B38B-55AF224CC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Поэтапное стартовое финансирование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E4714A-134C-470B-A814-48BF68285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9 траншей. Общий лимит $2 285 097,55. Первый платёж $90 000.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F727C7-557E-48CC-9269-3A13EA045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33DF6B-73D3-4DF4-A32B-60CDD6AC6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571500" y="1762125"/>
          <a:ext xmlns:a="http://schemas.openxmlformats.org/drawingml/2006/main" cx="11049000" cy="39052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428875"/>
                <a:gridCol w="1190625"/>
                <a:gridCol w="809625"/>
                <a:gridCol w="1381125"/>
                <a:gridCol w="5238750"/>
              </a:tblGrid>
              <a:tr h="390525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Транш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тыс. USD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Доля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Накоплено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Условия выдачи</a:t>
                      </a:r>
                    </a:p>
                  </a:txBody>
                  <a:tcPr marL="91440" marR="91440" marT="45720" marB="45720">
                    <a:solidFill>
                      <a:srgbClr val="174D3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01 Подготовка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90.00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3.9%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90.00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Права на площадку и бюджет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02 Инфраструктура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260.00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11.4%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350.00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Сметы и договоры общих работ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03 Кофе и ОМУ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430.00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18.8%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780.00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Контракты и готовые помещения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04 Мясопереработка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300.00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13.1%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1080.00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Сырьевые договоры, санитарный контроль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05 Розлив масла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270.00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11.8%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1350.00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Пищевые спецификации, приёмка линии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06 Оборотный фонд 1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225.03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9.8%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1575.03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Готовность линий, план первой партии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07 Оборотный фонд 2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225.03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9.8%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1800.07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Отчёт по запасам, продажам и дебиторам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08 Оборотный фонд 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225.03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9.8%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2025.10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Потребность и платёжный календарь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09 Резерв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260.00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11.4%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2285.10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1D3027"/>
                          </a:solidFill>
                          <a:latin typeface="Arial"/>
                          <a:ea typeface="Arial"/>
                          <a:cs typeface="Arial"/>
                        </a:rPr>
                        <a:t>Обоснованная заявка, решение инвестора</a:t>
                      </a:r>
                    </a:p>
                  </a:txBody>
                  <a:tcPr marL="91440" marR="91440" marT="45720" marB="45720"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BD1B03-D0B2-4A16-B5D4-3849F453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Суммы в тыс. USD, округлены. Итог: 100%. Резерв доступен до запуска. Сырьё оплачивается до пробных партий. Направления могут запускаться параллельно.</a:t>
            </a:r>
          </a:p>
        </p:txBody>
      </p:sp>
    </p:spTree>
    <p:extLst>
      <p:ext uri="{BB962C8B-B14F-4D97-AF65-F5344CB8AC3E}">
        <p14:creationId xmlns:p14="http://schemas.microsoft.com/office/powerpoint/2010/main" val="104340449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5209F2-9C21-46B2-9A25-404B364FD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Партнёры и контакты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78ED41-61A2-4E6A-B53B-F1F3B5F21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E12933-B31C-45BD-A8BE-265102A13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14bfd9d93843a1"/>
          <a:stretch xmlns:a="http://schemas.openxmlformats.org/drawingml/2006/main"/>
        </p:blipFill>
        <p:spPr>
          <a:xfrm xmlns:a="http://schemas.openxmlformats.org/drawingml/2006/main">
            <a:off x="957609" y="1504950"/>
            <a:ext cx="1180407" cy="1066800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0469da59c24439"/>
          <a:stretch xmlns:a="http://schemas.openxmlformats.org/drawingml/2006/main"/>
        </p:blipFill>
        <p:spPr>
          <a:xfrm xmlns:a="http://schemas.openxmlformats.org/drawingml/2006/main">
            <a:off x="3399015" y="1504950"/>
            <a:ext cx="755294" cy="1066800"/>
          </a:xfrm>
          <a:prstGeom xmlns:a="http://schemas.openxmlformats.org/drawingml/2006/main" prst="rect">
            <a:avLst/>
          </a:prstGeom>
        </p:spPr>
      </p:pic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bd6cfe74444418"/>
          <a:stretch xmlns:a="http://schemas.openxmlformats.org/drawingml/2006/main"/>
        </p:blipFill>
        <p:spPr>
          <a:xfrm xmlns:a="http://schemas.openxmlformats.org/drawingml/2006/main">
            <a:off x="5029200" y="1647923"/>
            <a:ext cx="1952625" cy="780853"/>
          </a:xfrm>
          <a:prstGeom xmlns:a="http://schemas.openxmlformats.org/drawingml/2006/main" prst="rect">
            <a:avLst/>
          </a:prstGeom>
        </p:spPr>
      </p:pic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a24bbdd40b4fc6"/>
          <a:stretch xmlns:a="http://schemas.openxmlformats.org/drawingml/2006/main"/>
        </p:blipFill>
        <p:spPr>
          <a:xfrm xmlns:a="http://schemas.openxmlformats.org/drawingml/2006/main">
            <a:off x="7258050" y="1647923"/>
            <a:ext cx="1952625" cy="780853"/>
          </a:xfrm>
          <a:prstGeom xmlns:a="http://schemas.openxmlformats.org/drawingml/2006/main" prst="rect">
            <a:avLst/>
          </a:prstGeom>
        </p:spPr>
      </p:pic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18e448c3054d1a"/>
          <a:stretch xmlns:a="http://schemas.openxmlformats.org/drawingml/2006/main"/>
        </p:blipFill>
        <p:spPr>
          <a:xfrm xmlns:a="http://schemas.openxmlformats.org/drawingml/2006/main">
            <a:off x="9486900" y="1647923"/>
            <a:ext cx="1952625" cy="780853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3DFCF7-8CD9-49AD-96BA-696B6DC3D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86075"/>
            <a:ext cx="771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Обсудим сотрудничество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31DA13-FA65-43C4-A94F-447AAE0BC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2900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D3027"/>
                </a:solidFill>
                <a:latin typeface="Arial"/>
                <a:ea typeface="Arial"/>
                <a:cs typeface="Arial"/>
              </a:rPr>
              <a:t>LB Seed Oil Manufacturing PLC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2765D3-36AC-4741-A744-69C58B374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752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Office No. 2213 M1-12, Wereda 03, Sub-City Bole,</a:t>
            </a:r>
          </a:p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Addis Ababa, Ethiopia  |  +251 950 339 097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7EE731-B786-471A-A418-C9A04C6E5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19625"/>
            <a:ext cx="752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D3027"/>
                </a:solidFill>
                <a:latin typeface="Arial"/>
                <a:ea typeface="Arial"/>
                <a:cs typeface="Arial"/>
              </a:rPr>
              <a:t>Представительство в России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8001D5-5D0A-4A8D-9775-F02E9B90B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9675"/>
            <a:ext cx="752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Санкт-Петербург, Казанская ул., д. 3, оф. 11</a:t>
            </a:r>
          </a:p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+7 911 286 5731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65B994-4307-45F5-B644-5FEBB3D81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857875"/>
            <a:ext cx="771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info@lb-agro.com   |   lb-agro.com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a901a11918493e"/>
          <a:stretch xmlns:a="http://schemas.openxmlformats.org/drawingml/2006/main"/>
        </p:blipFill>
        <p:spPr>
          <a:xfrm xmlns:a="http://schemas.openxmlformats.org/drawingml/2006/main">
            <a:off x="8953500" y="3190875"/>
            <a:ext cx="2381250" cy="23812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A3CC4F-6694-4766-A4F4-22BD1B04F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6578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Откройте сайт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5156831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E16750-29F5-4EA9-A8EC-605B1A151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Сырьё и рынки сбыта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955E4C-4C54-4A7E-B50A-59991E31B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7981A4-61E0-46DE-837E-B7025EA87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03ed91bdc64bcd"/>
          <a:srcRect xmlns:a="http://schemas.openxmlformats.org/drawingml/2006/main" l="0" t="7036" r="0" b="703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" y="1790700"/>
            <a:ext cx="3333750" cy="3819525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4328E0-FEA6-42F1-AB8B-67C9B6125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57375"/>
            <a:ext cx="685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Внутренний рынок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D92AD5-E0D2-48FD-BC47-EF9A61EAB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428875"/>
            <a:ext cx="70008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Удобрения, масло и мясная продукция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Фермеры, дистрибьюторы, пищевые покупатели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D8C1D1-F843-407D-9575-022F600BC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543300"/>
            <a:ext cx="685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Экспорт по контрактам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FB3AA2-189D-42E2-99A4-1CAAD876E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114800"/>
            <a:ext cx="7000875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Кофе: РФ / ЕАЭС, Ближний Восток, Китай</a:t>
            </a:r>
          </a:p>
          <a:p xmlns:a="http://schemas.openxmlformats.org/drawingml/2006/main">
            <a:pPr>
              <a:defRPr sz="180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Мясо: после ветеринарного допуска и halal</a:t>
            </a:r>
          </a:p>
          <a:p xmlns:a="http://schemas.openxmlformats.org/drawingml/2006/main">
            <a:pPr>
              <a:defRPr sz="180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Региональные поставки: с проверкой правил AfCFTA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15896F-3BD8-4474-98A6-72BD5E3C6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Доступный рынок определяется ценой, логистикой и покупателями. Экспортные допуски проверяются по продукту и стране.</a:t>
            </a:r>
          </a:p>
        </p:txBody>
      </p:sp>
    </p:spTree>
    <p:extLst>
      <p:ext uri="{BB962C8B-B14F-4D97-AF65-F5344CB8AC3E}">
        <p14:creationId xmlns:p14="http://schemas.microsoft.com/office/powerpoint/2010/main" val="13035218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74D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419D43-4BBB-4341-A1CD-4EF2C0E41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Белорусское технологическое партнёрство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109ED7-8FDE-4C27-A749-790125353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D5E2D4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5E2D4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384591-D8E3-461E-B5BC-007597B12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F93367-5AD5-4B3B-A31A-B94B1DE32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5737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Агротехнологии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250D0B-59BF-4BFC-8D60-2202F2348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85737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Рецептуры удобрений, агросопровождение и испытания на местных почвах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136BB8-B31D-4B67-A4D1-048688D6D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908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Пищевая переработка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6E5FCD-0EE3-45B3-8910-BB3FE0157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9082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Инженерия, технологические регламенты, упаковка и контроль качества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BA692B-BBE1-4C01-ADCC-AB7E32B6F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2427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Механизация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16EC15-C585-44D2-A13B-44F59A8E6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2427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Тракторы МТЗ, комбайны «Гомсельмаш», грузовая и специальная техника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EDA212-2B08-455C-A363-813236A7B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577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Цифровые решения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244A63-D58E-4F70-AC65-F85C34A5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657725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Учёт контрактов и поставок, расчёты с фермерами, подготовка персонала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E26855-3A0D-40AD-8F06-C209A64DC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5E2D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5E2D4"/>
                </a:solidFill>
                <a:latin typeface="Arial"/>
                <a:ea typeface="Arial"/>
                <a:cs typeface="Arial"/>
              </a:rPr>
              <a:t>Состав партнёров и стоимость технологий определят квалификация поставщиков и коммерческие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120144799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1DAF12-E738-4E97-8602-106FD7989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Комбольча: площадка для поэтапного запуска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F929D2-5336-4496-B032-E145D7D0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D590D9-2474-4F45-98FA-6D139174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AB44BE-19E3-4BAA-9C8D-65071278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52625"/>
            <a:ext cx="3333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7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50 га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88C7D8-57BA-4B7C-ACA1-35A0B0015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6705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Промышленная территория</a:t>
            </a:r>
          </a:p>
          <a:p xmlns:a="http://schemas.openxmlformats.org/drawingml/2006/main">
            <a:pPr>
              <a:defRPr sz="202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с резервом развития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ED6A11-7C73-4E70-9994-10C4C7FD8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952625"/>
            <a:ext cx="6762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Готовые помещения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65C852-FF26-4AEC-8078-0AF649960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628900"/>
            <a:ext cx="685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Условие базового бюджета $2,285 млн.</a:t>
            </a:r>
          </a:p>
          <a:p xmlns:a="http://schemas.openxmlformats.org/drawingml/2006/main">
            <a:pPr>
              <a:defRPr sz="202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Сети и доступность корпусов нужно подтвердить.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40EB50-FB2D-44E7-8FB3-5C501CB7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857625"/>
            <a:ext cx="6762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Согласование СЭЗ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C95C40-D73C-4921-ADAE-0E960CE55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533900"/>
            <a:ext cx="695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По сведениям инициатора. Границы участка,</a:t>
            </a:r>
          </a:p>
          <a:p xmlns:a="http://schemas.openxmlformats.org/drawingml/2006/main">
            <a:pPr>
              <a:defRPr sz="1875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виды деятельности и льготы закрепляются в договорах.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EC800E-A2DE-48A2-8A49-1C21D8725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Контрактные сельхозземли находятся вне 50 га. Логистика, мощность сетей и безопасность входят в проверку площадки.</a:t>
            </a:r>
          </a:p>
        </p:txBody>
      </p:sp>
    </p:spTree>
    <p:extLst>
      <p:ext uri="{BB962C8B-B14F-4D97-AF65-F5344CB8AC3E}">
        <p14:creationId xmlns:p14="http://schemas.microsoft.com/office/powerpoint/2010/main" val="46222789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E965C1-E5A4-44C1-BB70-4966F5B21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Девять направлений под единым управлением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40C970-CD0E-4315-A105-9D4CB7BF2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873492-D8A9-402F-9ADD-5AE14C8A2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7AD093-FDB3-495A-8C15-CE9345661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638300"/>
            <a:ext cx="7239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36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D933F5-207E-4DEB-A1BA-6CC591A67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1771650"/>
            <a:ext cx="6934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Управляющая компания: стратегия, бюджет, аудит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30B58F-1872-424A-88EF-B7F96BC7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05100"/>
            <a:ext cx="3429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456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55815A-E5C2-43C9-ADC9-641BB6845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38450"/>
            <a:ext cx="312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ПРОИЗВОДСТВА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0522FC-08D2-4A9C-A657-75267E0C9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705100"/>
            <a:ext cx="3429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456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DD3795-31EF-496D-A617-723FBDA3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38450"/>
            <a:ext cx="312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МЕХАНИЗАЦИЯ И СЕРВИС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953998-B91C-40F6-BC83-E30543100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05100"/>
            <a:ext cx="3429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456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B30D20-1AC8-498E-B690-E54B1D5BD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838450"/>
            <a:ext cx="312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ЗНАНИЯ И КАЧЕСТВО</a:t>
            </a:r>
          </a:p>
        </p:txBody>
      </p:sp>
      <p:cxnSp>
        <p:nvCxnSpPr>
          <p:cNvPr id="32" name=""/>
          <p:cNvCxnSpPr>
            <a:stCxn xmlns:a="http://schemas.openxmlformats.org/drawingml/2006/main" id="4" idx="2"/>
            <a:endCxn xmlns:a="http://schemas.openxmlformats.org/drawingml/2006/main" id="6" idx="0"/>
          </p:cNvCxnSpPr>
          <p:nvPr/>
        </p:nvCxnSpPr>
        <p:spPr>
          <a:xfrm xmlns:a="http://schemas.openxmlformats.org/drawingml/2006/main" flipH="1">
            <a:off x="2286000" y="2266950"/>
            <a:ext cx="3810000" cy="43815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33" name=""/>
          <p:cNvCxnSpPr>
            <a:stCxn xmlns:a="http://schemas.openxmlformats.org/drawingml/2006/main" id="4" idx="2"/>
            <a:endCxn xmlns:a="http://schemas.openxmlformats.org/drawingml/2006/main" id="8" idx="0"/>
          </p:cNvCxnSpPr>
          <p:nvPr/>
        </p:nvCxnSpPr>
        <p:spPr>
          <a:xfrm xmlns:a="http://schemas.openxmlformats.org/drawingml/2006/main">
            <a:off x="6096000" y="2266950"/>
            <a:ext cx="0" cy="4381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34" name=""/>
          <p:cNvCxnSpPr>
            <a:stCxn xmlns:a="http://schemas.openxmlformats.org/drawingml/2006/main" id="4" idx="2"/>
            <a:endCxn xmlns:a="http://schemas.openxmlformats.org/drawingml/2006/main" id="10" idx="0"/>
          </p:cNvCxnSpPr>
          <p:nvPr/>
        </p:nvCxnSpPr>
        <p:spPr>
          <a:xfrm xmlns:a="http://schemas.openxmlformats.org/drawingml/2006/main">
            <a:off x="6096000" y="2266950"/>
            <a:ext cx="3810000" cy="43815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87BD81-FEFB-4D12-B3C4-A8DB35F72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3390900"/>
            <a:ext cx="3238500" cy="1533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1  Удобрения</a:t>
            </a:r>
          </a:p>
          <a:p xmlns:a="http://schemas.openxmlformats.org/drawingml/2006/main">
            <a:pPr>
              <a:defRPr sz="18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2  Мясопереработка</a:t>
            </a:r>
          </a:p>
          <a:p xmlns:a="http://schemas.openxmlformats.org/drawingml/2006/main">
            <a:pPr>
              <a:defRPr sz="18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3  Кофе</a:t>
            </a:r>
          </a:p>
          <a:p xmlns:a="http://schemas.openxmlformats.org/drawingml/2006/main">
            <a:pPr>
              <a:defRPr sz="18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4  Растительное масло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1BE23C-E7CE-4639-B962-BD8941C44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3390900"/>
            <a:ext cx="3105150" cy="1419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5  Агротехника и электромашины</a:t>
            </a:r>
          </a:p>
          <a:p xmlns:a="http://schemas.openxmlformats.org/drawingml/2006/main">
            <a:pPr>
              <a:defRPr sz="1800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7  Сервисный центр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B5C0CE-DF8E-4EB8-877C-7DF15A036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3390900"/>
            <a:ext cx="3048000" cy="1419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8  Учебный центр</a:t>
            </a:r>
          </a:p>
          <a:p xmlns:a="http://schemas.openxmlformats.org/drawingml/2006/main">
            <a:pPr>
              <a:defRPr sz="1800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9  Ветеринария и лаборатории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76B893-3CD2-4501-ACD1-E7198257F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38725"/>
            <a:ext cx="11049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496939-0185-4934-8A76-C28CF14EA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72075"/>
            <a:ext cx="1074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6  ATCE: общий цифровой учёт, далее электронная торговля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E5144F-46B8-42FB-AF40-59391E1FE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Общая сырьевая база: независимые фермеры и кооперативы по outgrower-контрактам. Схема отражает проектную структуру.</a:t>
            </a:r>
          </a:p>
        </p:txBody>
      </p:sp>
    </p:spTree>
    <p:extLst>
      <p:ext uri="{BB962C8B-B14F-4D97-AF65-F5344CB8AC3E}">
        <p14:creationId xmlns:p14="http://schemas.microsoft.com/office/powerpoint/2010/main" val="5747118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D583C3-36FA-4915-ADAE-2271A81A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Внутренняя экономика холдинга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81068B-249C-47FB-B7B2-CB93D51B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80CCFA-EC2A-4FF2-A34A-B77D04F3E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E7F241-EAC5-4713-8BE5-94DC73E57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95475"/>
            <a:ext cx="29527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0BBF5C-F653-4BA2-841E-76A6CD88F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2647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Удобрения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ОМУ и ресурсы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C18D6D-2FD5-452F-872D-A8E63F61F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95475"/>
            <a:ext cx="33337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36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733EEA-6EE2-4861-8DAE-B734F973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2028825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Контрактные фермы</a:t>
            </a:r>
          </a:p>
          <a:p xmlns:a="http://schemas.openxmlformats.org/drawingml/2006/main">
            <a:pPr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Учёт сырья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2B8F65-713C-44C8-A080-20B9301BF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895475"/>
            <a:ext cx="2857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9F4F5B-EC0B-4AFC-A8EC-BAD9EBD3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28825"/>
            <a:ext cx="2552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Жмых / шрот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Этап 3: семена</a:t>
            </a:r>
          </a:p>
        </p:txBody>
      </p:sp>
      <p:cxnSp>
        <p:nvCxnSpPr>
          <p:cNvPr id="38" name=""/>
          <p:cNvCxnSpPr>
            <a:stCxn xmlns:a="http://schemas.openxmlformats.org/drawingml/2006/main" id="4" idx="3"/>
            <a:endCxn xmlns:a="http://schemas.openxmlformats.org/drawingml/2006/main" id="6" idx="1"/>
          </p:cNvCxnSpPr>
          <p:nvPr/>
        </p:nvCxnSpPr>
        <p:spPr>
          <a:xfrm xmlns:a="http://schemas.openxmlformats.org/drawingml/2006/main">
            <a:off x="3524250" y="2343150"/>
            <a:ext cx="109537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39" name=""/>
          <p:cNvCxnSpPr>
            <a:stCxn xmlns:a="http://schemas.openxmlformats.org/drawingml/2006/main" id="8" idx="1"/>
            <a:endCxn xmlns:a="http://schemas.openxmlformats.org/drawingml/2006/main" id="6" idx="3"/>
          </p:cNvCxnSpPr>
          <p:nvPr/>
        </p:nvCxnSpPr>
        <p:spPr>
          <a:xfrm xmlns:a="http://schemas.openxmlformats.org/drawingml/2006/main" flipH="1">
            <a:off x="7953375" y="2343150"/>
            <a:ext cx="80962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024C84-B0CB-45EE-89B5-AF2C09162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48050"/>
            <a:ext cx="29527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155AC6-A42F-4222-822C-FEB467C64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2647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Кофе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Зерно и обжарка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142585-C6DB-4C1F-A131-FD3710FC6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448050"/>
            <a:ext cx="33337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67219D-3D6F-4744-8D0F-C711DDB4A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3581400"/>
            <a:ext cx="3028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Мясо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Разделка и упаковка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2798F0-B836-4301-A9B4-469C97F07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448050"/>
            <a:ext cx="28575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A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28298E-ABAB-42FA-B6E6-0466AB7B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581400"/>
            <a:ext cx="2552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Масло</a:t>
            </a:r>
          </a:p>
          <a:p xmlns:a="http://schemas.openxmlformats.org/drawingml/2006/main">
            <a:pPr>
              <a:defRPr sz="1875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Розлив → завод</a:t>
            </a:r>
          </a:p>
        </p:txBody>
      </p:sp>
      <p:cxnSp>
        <p:nvCxnSpPr>
          <p:cNvPr id="46" name=""/>
          <p:cNvCxnSpPr>
            <a:stCxn xmlns:a="http://schemas.openxmlformats.org/drawingml/2006/main" id="6" idx="2"/>
            <a:endCxn xmlns:a="http://schemas.openxmlformats.org/drawingml/2006/main" id="12" idx="0"/>
          </p:cNvCxnSpPr>
          <p:nvPr/>
        </p:nvCxnSpPr>
        <p:spPr>
          <a:xfrm xmlns:a="http://schemas.openxmlformats.org/drawingml/2006/main" flipH="1">
            <a:off x="2047875" y="2790825"/>
            <a:ext cx="4238625" cy="6572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47" name=""/>
          <p:cNvCxnSpPr>
            <a:stCxn xmlns:a="http://schemas.openxmlformats.org/drawingml/2006/main" id="6" idx="2"/>
            <a:endCxn xmlns:a="http://schemas.openxmlformats.org/drawingml/2006/main" id="14" idx="0"/>
          </p:cNvCxnSpPr>
          <p:nvPr/>
        </p:nvCxnSpPr>
        <p:spPr>
          <a:xfrm xmlns:a="http://schemas.openxmlformats.org/drawingml/2006/main">
            <a:off x="6286500" y="2790825"/>
            <a:ext cx="0" cy="65722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48" name=""/>
          <p:cNvCxnSpPr>
            <a:stCxn xmlns:a="http://schemas.openxmlformats.org/drawingml/2006/main" id="6" idx="2"/>
            <a:endCxn xmlns:a="http://schemas.openxmlformats.org/drawingml/2006/main" id="16" idx="0"/>
          </p:cNvCxnSpPr>
          <p:nvPr/>
        </p:nvCxnSpPr>
        <p:spPr>
          <a:xfrm xmlns:a="http://schemas.openxmlformats.org/drawingml/2006/main">
            <a:off x="6286500" y="2790825"/>
            <a:ext cx="3905250" cy="657225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58633C-CCD1-440E-8EEE-4CD8114F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00375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Семена: этап 3</a:t>
            </a:r>
          </a:p>
        </p:txBody>
      </p:sp>
      <p:cxnSp>
        <p:nvCxnSpPr>
          <p:cNvPr id="50" name=""/>
          <p:cNvCxnSpPr>
            <a:stCxn xmlns:a="http://schemas.openxmlformats.org/drawingml/2006/main" id="16" idx="0"/>
            <a:endCxn xmlns:a="http://schemas.openxmlformats.org/drawingml/2006/main" id="8" idx="2"/>
          </p:cNvCxnSpPr>
          <p:nvPr/>
        </p:nvCxnSpPr>
        <p:spPr>
          <a:xfrm xmlns:a="http://schemas.openxmlformats.org/drawingml/2006/main" flipV="1">
            <a:off x="10191750" y="2790825"/>
            <a:ext cx="0" cy="65722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BD6A5F-41E3-414B-AC92-08FEB9CEB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991100"/>
            <a:ext cx="7524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36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2799AC-6FB6-405A-9513-D46F39597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124450"/>
            <a:ext cx="7219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Покупатели: Эфиопия и экспорт по контрактам</a:t>
            </a:r>
          </a:p>
        </p:txBody>
      </p:sp>
      <p:cxnSp>
        <p:nvCxnSpPr>
          <p:cNvPr id="53" name=""/>
          <p:cNvCxnSpPr>
            <a:stCxn xmlns:a="http://schemas.openxmlformats.org/drawingml/2006/main" id="12" idx="2"/>
            <a:endCxn xmlns:a="http://schemas.openxmlformats.org/drawingml/2006/main" id="23" idx="0"/>
          </p:cNvCxnSpPr>
          <p:nvPr/>
        </p:nvCxnSpPr>
        <p:spPr>
          <a:xfrm xmlns:a="http://schemas.openxmlformats.org/drawingml/2006/main">
            <a:off x="2047875" y="4343400"/>
            <a:ext cx="4048125" cy="64770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54" name=""/>
          <p:cNvCxnSpPr>
            <a:stCxn xmlns:a="http://schemas.openxmlformats.org/drawingml/2006/main" id="14" idx="2"/>
            <a:endCxn xmlns:a="http://schemas.openxmlformats.org/drawingml/2006/main" id="23" idx="0"/>
          </p:cNvCxnSpPr>
          <p:nvPr/>
        </p:nvCxnSpPr>
        <p:spPr>
          <a:xfrm xmlns:a="http://schemas.openxmlformats.org/drawingml/2006/main" flipH="1">
            <a:off x="6096000" y="4343400"/>
            <a:ext cx="190500" cy="64770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cxnSp>
        <p:nvCxnSpPr>
          <p:cNvPr id="55" name=""/>
          <p:cNvCxnSpPr>
            <a:stCxn xmlns:a="http://schemas.openxmlformats.org/drawingml/2006/main" id="16" idx="2"/>
            <a:endCxn xmlns:a="http://schemas.openxmlformats.org/drawingml/2006/main" id="23" idx="0"/>
          </p:cNvCxnSpPr>
          <p:nvPr/>
        </p:nvCxnSpPr>
        <p:spPr>
          <a:xfrm xmlns:a="http://schemas.openxmlformats.org/drawingml/2006/main" flipH="1">
            <a:off x="6096000" y="4343400"/>
            <a:ext cx="4095750" cy="64770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4F8456"/>
            </a:solidFill>
            <a:tailEnd type="triangle" w="sm" len="sm"/>
          </a:ln>
        </p:spPr>
      </p:cxn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03FDF0-FA44-41BA-80D6-3D0DF4E2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В 2026–2027 масло поступает из РФ/РБ на розлив. Сырьё фермеров и жмых/шрот подключаются с этапа 3. ATCE учитывает партии и расчёты.</a:t>
            </a:r>
          </a:p>
        </p:txBody>
      </p:sp>
    </p:spTree>
    <p:extLst>
      <p:ext uri="{BB962C8B-B14F-4D97-AF65-F5344CB8AC3E}">
        <p14:creationId xmlns:p14="http://schemas.microsoft.com/office/powerpoint/2010/main" val="15486143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74D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83C782-4B9D-4B09-8FAA-5A8C58A8D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Партнёрство и контроль капитала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62DDFE-53AC-472F-BAB4-A92FBFCEC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D5E2D4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5E2D4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35EC03-D4A8-4A31-8D9B-795E611C0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DA5AEB-CA3F-422F-904F-CFF71FF2E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05000"/>
            <a:ext cx="3333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6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6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31%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028BC3-7778-4C69-8AFC-3BF4D3DB4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90875"/>
            <a:ext cx="3238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Предлагаемая</a:t>
            </a:r>
          </a:p>
          <a:p xmlns:a="http://schemas.openxmlformats.org/drawingml/2006/main">
            <a:pPr>
              <a:defRPr sz="24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доля инвестора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27CEFC-F3EC-46F6-9151-F0AF19973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9526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Транши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5F266A-1C16-4A8B-ABA1-234B0B51E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952625"/>
            <a:ext cx="381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Выдача средств по бюджету и результатам этапа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0ECC76-EA7F-463E-93AB-0F7C4A29E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0956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Аудит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6832E8-B751-4B08-A5D8-E2E4C1E19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095625"/>
            <a:ext cx="381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Независимая проверка и контроль связанных сделок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1BED91-F6EB-4E20-ADE6-65D41AE44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3862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6DEA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6DEAA"/>
                </a:solidFill>
                <a:latin typeface="Arial"/>
                <a:ea typeface="Arial"/>
                <a:cs typeface="Arial"/>
              </a:rPr>
              <a:t>Договор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581F5D-BBB5-4C71-BEFB-20918089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238625"/>
            <a:ext cx="381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Права голоса, новые вклады, дивиденды и выход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8E9193-C29E-4351-BF4E-FC5ED6B9E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5E2D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5E2D4"/>
                </a:solidFill>
                <a:latin typeface="Arial"/>
                <a:ea typeface="Arial"/>
                <a:cs typeface="Arial"/>
              </a:rPr>
              <a:t>Будущие вложения согласуются отдельно. Доля 31% не означает автоматическое финансирование всех расширений.</a:t>
            </a:r>
          </a:p>
        </p:txBody>
      </p:sp>
    </p:spTree>
    <p:extLst>
      <p:ext uri="{BB962C8B-B14F-4D97-AF65-F5344CB8AC3E}">
        <p14:creationId xmlns:p14="http://schemas.microsoft.com/office/powerpoint/2010/main" val="37144801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C002F9-C8F3-4A16-8531-3923F89E0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087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Очередность запуска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6E232E-DC9D-4C24-8430-4657BE775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90650"/>
            <a:ext cx="1104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Агробаза и ATCE работают одновременно с первой очередью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260657-B05E-488F-8EA3-0D8AACAC7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47625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LB AGROHOLDING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D0B3CF-4D29-4269-85C0-F44DF3AE5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81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4D36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C4C397-C923-4370-9113-5A8F6C270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86000"/>
            <a:ext cx="238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25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554FA9-36B2-49F0-BC2A-EDFA94CB3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2422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2026–2027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402AFF-41DE-4321-9B55-F30BC0F27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86200"/>
            <a:ext cx="25241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Кофе, ОМУ, мясо и розлив масла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D8E67D-52F2-48C5-B02B-8BAADD6B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933950"/>
            <a:ext cx="2524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Пилоты в готовых помещениях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0BC55A-D71B-4D21-9A30-289C627E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286000"/>
            <a:ext cx="238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25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1Б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DF74F0-CF4B-4F75-988B-B3C148D76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32422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2028–2029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9BC6DA-D1CD-46BA-8651-C602E720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886200"/>
            <a:ext cx="25241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Расширение первых производств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9E7AD5-26EC-4824-9A5A-56223C757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933950"/>
            <a:ext cx="2524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После подтверждения маржи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23E3B0-FF6F-4819-9C98-161CE329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86000"/>
            <a:ext cx="238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25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AD9F7F-48BE-4C46-BD8A-CE0B47A52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32422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BADB88-9F04-4163-BB1E-B247E91AD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886200"/>
            <a:ext cx="25241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Агротехника и электромашины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5720CD-191C-4744-AF1F-A1368D722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933950"/>
            <a:ext cx="2524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Сборка и сервисная сеть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313363-F5CF-4D9F-BC83-AAF475DF5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286000"/>
            <a:ext cx="238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250" b="1">
                <a:solidFill>
                  <a:srgbClr val="4F8456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4F845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FCC5C6-ACE0-4245-8571-7B146457C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32422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A0600E-4823-4704-A53D-65BB3EF8E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886200"/>
            <a:ext cx="25241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4D3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4D36"/>
                </a:solidFill>
                <a:latin typeface="Arial"/>
                <a:ea typeface="Arial"/>
                <a:cs typeface="Arial"/>
              </a:rPr>
              <a:t>Учебный и ветеринарный центры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31224C-5315-405D-BD16-56E4AEEC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933950"/>
            <a:ext cx="2524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D302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D3027"/>
                </a:solidFill>
                <a:latin typeface="Arial"/>
                <a:ea typeface="Arial"/>
                <a:cs typeface="Arial"/>
              </a:rPr>
              <a:t>Лаборатории и внешние услуги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262D53-4652-4047-855A-DDF7D97AD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72150"/>
            <a:ext cx="11049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066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17066"/>
                </a:solidFill>
                <a:latin typeface="Arial"/>
                <a:ea typeface="Arial"/>
                <a:cs typeface="Arial"/>
              </a:rPr>
              <a:t>Сроки сценарные. Обязательные ветпроверки, лабораторный контроль и обучение действуют с первого запуска.</a:t>
            </a:r>
          </a:p>
        </p:txBody>
      </p:sp>
    </p:spTree>
    <p:extLst>
      <p:ext uri="{BB962C8B-B14F-4D97-AF65-F5344CB8AC3E}">
        <p14:creationId xmlns:p14="http://schemas.microsoft.com/office/powerpoint/2010/main" val="62691862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2026-09-12T20:42:41.5840000Z</dcterms:created>
  <dcterms:modified xsi:type="dcterms:W3CDTF">2026-09-12T20:42:41.5840000Z</dcterms:modified>
</coreProperties>
</file>